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1" r:id="rId16"/>
    <p:sldId id="272" r:id="rId17"/>
    <p:sldId id="273" r:id="rId18"/>
    <p:sldId id="274" r:id="rId19"/>
    <p:sldId id="275"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83" d="100"/>
          <a:sy n="83" d="100"/>
        </p:scale>
        <p:origin x="1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268570E-131C-4998-A86D-3EBD0269C511}" type="datetimeFigureOut">
              <a:rPr lang="en-US" smtClean="0"/>
              <a:t>2/18/2016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32B6B3-5CEA-436E-9E9D-D2443F59C2D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68570E-131C-4998-A86D-3EBD0269C511}"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B6B3-5CEA-436E-9E9D-D2443F59C2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C32B6B3-5CEA-436E-9E9D-D2443F59C2D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68570E-131C-4998-A86D-3EBD0269C511}"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68570E-131C-4998-A86D-3EBD0269C511}"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C32B6B3-5CEA-436E-9E9D-D2443F59C2D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268570E-131C-4998-A86D-3EBD0269C511}" type="datetimeFigureOut">
              <a:rPr lang="en-US" smtClean="0"/>
              <a:t>2/18/2016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32B6B3-5CEA-436E-9E9D-D2443F59C2D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268570E-131C-4998-A86D-3EBD0269C511}"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B6B3-5CEA-436E-9E9D-D2443F59C2D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268570E-131C-4998-A86D-3EBD0269C511}" type="datetimeFigureOut">
              <a:rPr lang="en-US" smtClean="0"/>
              <a:t>2/18/2016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C32B6B3-5CEA-436E-9E9D-D2443F59C2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68570E-131C-4998-A86D-3EBD0269C511}"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C32B6B3-5CEA-436E-9E9D-D2443F59C2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268570E-131C-4998-A86D-3EBD0269C511}"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C32B6B3-5CEA-436E-9E9D-D2443F59C2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C32B6B3-5CEA-436E-9E9D-D2443F59C2D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268570E-131C-4998-A86D-3EBD0269C511}" type="datetimeFigureOut">
              <a:rPr lang="en-US" smtClean="0"/>
              <a:t>2/18/2016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C32B6B3-5CEA-436E-9E9D-D2443F59C2D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268570E-131C-4998-A86D-3EBD0269C511}" type="datetimeFigureOut">
              <a:rPr lang="en-US" smtClean="0"/>
              <a:t>2/18/2016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268570E-131C-4998-A86D-3EBD0269C511}" type="datetimeFigureOut">
              <a:rPr lang="en-US" smtClean="0"/>
              <a:t>2/18/2016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C32B6B3-5CEA-436E-9E9D-D2443F59C2D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uriosity.discovery.com/question/what-is-goldilocks-princip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95400"/>
            <a:ext cx="6400800" cy="1752600"/>
          </a:xfrm>
        </p:spPr>
        <p:txBody>
          <a:bodyPr/>
          <a:lstStyle/>
          <a:p>
            <a:r>
              <a:rPr lang="en-US" dirty="0" smtClean="0"/>
              <a:t>And Why should I care?</a:t>
            </a:r>
            <a:endParaRPr lang="en-US" dirty="0"/>
          </a:p>
        </p:txBody>
      </p:sp>
      <p:sp>
        <p:nvSpPr>
          <p:cNvPr id="2" name="Title 1"/>
          <p:cNvSpPr>
            <a:spLocks noGrp="1"/>
          </p:cNvSpPr>
          <p:nvPr>
            <p:ph type="ctrTitle"/>
          </p:nvPr>
        </p:nvSpPr>
        <p:spPr>
          <a:xfrm>
            <a:off x="685800" y="381000"/>
            <a:ext cx="7772400" cy="685800"/>
          </a:xfrm>
        </p:spPr>
        <p:txBody>
          <a:bodyPr>
            <a:normAutofit fontScale="90000"/>
          </a:bodyPr>
          <a:lstStyle/>
          <a:p>
            <a:r>
              <a:rPr lang="en-US" dirty="0" smtClean="0"/>
              <a:t>Earth Day!</a:t>
            </a:r>
            <a:endParaRPr lang="en-US" dirty="0"/>
          </a:p>
        </p:txBody>
      </p:sp>
      <p:pic>
        <p:nvPicPr>
          <p:cNvPr id="14338" name="Picture 2" descr="http://d1jqu7g1y74ds1.cloudfront.net/wp-content/uploads/2009/10/globe_west_2048.jpg"/>
          <p:cNvPicPr>
            <a:picLocks noChangeAspect="1" noChangeArrowheads="1"/>
          </p:cNvPicPr>
          <p:nvPr/>
        </p:nvPicPr>
        <p:blipFill>
          <a:blip r:embed="rId2" cstate="print"/>
          <a:srcRect/>
          <a:stretch>
            <a:fillRect/>
          </a:stretch>
        </p:blipFill>
        <p:spPr bwMode="auto">
          <a:xfrm>
            <a:off x="2286000" y="1752600"/>
            <a:ext cx="4800600" cy="480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dcm2.enr.state.nc.us/Images/slrgraphic3.jpg"/>
          <p:cNvPicPr>
            <a:picLocks noChangeAspect="1" noChangeArrowheads="1"/>
          </p:cNvPicPr>
          <p:nvPr/>
        </p:nvPicPr>
        <p:blipFill>
          <a:blip r:embed="rId2" cstate="print"/>
          <a:srcRect/>
          <a:stretch>
            <a:fillRect/>
          </a:stretch>
        </p:blipFill>
        <p:spPr bwMode="auto">
          <a:xfrm>
            <a:off x="0" y="533400"/>
            <a:ext cx="9468255" cy="5562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a:t>
            </a:r>
            <a:r>
              <a:rPr lang="en-US" dirty="0" err="1" smtClean="0"/>
              <a:t>geosphere</a:t>
            </a:r>
            <a:endParaRPr lang="en-US" dirty="0"/>
          </a:p>
        </p:txBody>
      </p:sp>
      <p:sp>
        <p:nvSpPr>
          <p:cNvPr id="3" name="Content Placeholder 2"/>
          <p:cNvSpPr>
            <a:spLocks noGrp="1"/>
          </p:cNvSpPr>
          <p:nvPr>
            <p:ph sz="quarter" idx="1"/>
          </p:nvPr>
        </p:nvSpPr>
        <p:spPr/>
        <p:txBody>
          <a:bodyPr/>
          <a:lstStyle/>
          <a:p>
            <a:r>
              <a:rPr lang="en-US" dirty="0" smtClean="0"/>
              <a:t>Mineral extraction</a:t>
            </a:r>
          </a:p>
          <a:p>
            <a:r>
              <a:rPr lang="en-US" dirty="0" smtClean="0"/>
              <a:t>Soil pollution and acidification</a:t>
            </a:r>
          </a:p>
          <a:p>
            <a:r>
              <a:rPr lang="en-US" dirty="0" smtClean="0"/>
              <a:t>Humans mostly at the mercy of geological forces</a:t>
            </a:r>
          </a:p>
        </p:txBody>
      </p:sp>
      <p:pic>
        <p:nvPicPr>
          <p:cNvPr id="35842" name="Picture 2" descr="http://media.treehugger.com/assets/images/2011/10/mountaintop-removal-mining-video.jpg"/>
          <p:cNvPicPr>
            <a:picLocks noChangeAspect="1" noChangeArrowheads="1"/>
          </p:cNvPicPr>
          <p:nvPr/>
        </p:nvPicPr>
        <p:blipFill>
          <a:blip r:embed="rId2" cstate="print"/>
          <a:srcRect/>
          <a:stretch>
            <a:fillRect/>
          </a:stretch>
        </p:blipFill>
        <p:spPr bwMode="auto">
          <a:xfrm>
            <a:off x="-228600" y="3429000"/>
            <a:ext cx="4584700" cy="3438525"/>
          </a:xfrm>
          <a:prstGeom prst="rect">
            <a:avLst/>
          </a:prstGeom>
          <a:noFill/>
        </p:spPr>
      </p:pic>
      <p:pic>
        <p:nvPicPr>
          <p:cNvPr id="35844" name="Picture 4" descr="http://www.gypsoil.com/media-library/photos/full/18.jpg"/>
          <p:cNvPicPr>
            <a:picLocks noChangeAspect="1" noChangeArrowheads="1"/>
          </p:cNvPicPr>
          <p:nvPr/>
        </p:nvPicPr>
        <p:blipFill>
          <a:blip r:embed="rId3" cstate="print"/>
          <a:srcRect/>
          <a:stretch>
            <a:fillRect/>
          </a:stretch>
        </p:blipFill>
        <p:spPr bwMode="auto">
          <a:xfrm>
            <a:off x="4331370" y="3429000"/>
            <a:ext cx="4812630" cy="3429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fao.org/docrep/u8480e/U8480E3z.jpg"/>
          <p:cNvPicPr>
            <a:picLocks noChangeAspect="1" noChangeArrowheads="1"/>
          </p:cNvPicPr>
          <p:nvPr/>
        </p:nvPicPr>
        <p:blipFill>
          <a:blip r:embed="rId2" cstate="print"/>
          <a:srcRect/>
          <a:stretch>
            <a:fillRect/>
          </a:stretch>
        </p:blipFill>
        <p:spPr bwMode="auto">
          <a:xfrm>
            <a:off x="29572" y="990600"/>
            <a:ext cx="9114428" cy="42853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biosphere</a:t>
            </a:r>
            <a:endParaRPr lang="en-US" dirty="0"/>
          </a:p>
        </p:txBody>
      </p:sp>
      <p:sp>
        <p:nvSpPr>
          <p:cNvPr id="3" name="Content Placeholder 2"/>
          <p:cNvSpPr>
            <a:spLocks noGrp="1"/>
          </p:cNvSpPr>
          <p:nvPr>
            <p:ph sz="quarter" idx="1"/>
          </p:nvPr>
        </p:nvSpPr>
        <p:spPr/>
        <p:txBody>
          <a:bodyPr/>
          <a:lstStyle/>
          <a:p>
            <a:r>
              <a:rPr lang="en-US" dirty="0" smtClean="0"/>
              <a:t>Mass extinction</a:t>
            </a:r>
          </a:p>
          <a:p>
            <a:pPr lvl="1"/>
            <a:r>
              <a:rPr lang="en-US" dirty="0" smtClean="0"/>
              <a:t>Spread of invasive species</a:t>
            </a:r>
          </a:p>
          <a:p>
            <a:pPr lvl="1"/>
            <a:r>
              <a:rPr lang="en-US" dirty="0" smtClean="0"/>
              <a:t>Agriculture troubles</a:t>
            </a:r>
          </a:p>
          <a:p>
            <a:r>
              <a:rPr lang="en-US" dirty="0" smtClean="0"/>
              <a:t>Biota can regulate other earth processes</a:t>
            </a:r>
          </a:p>
          <a:p>
            <a:pPr lvl="1"/>
            <a:r>
              <a:rPr lang="en-US" dirty="0" smtClean="0"/>
              <a:t>Carbon cycling, nutrient cycling, </a:t>
            </a:r>
          </a:p>
          <a:p>
            <a:pPr lvl="1"/>
            <a:r>
              <a:rPr lang="en-US" dirty="0" smtClean="0"/>
              <a:t>Surface heat and water dynamics</a:t>
            </a:r>
          </a:p>
          <a:p>
            <a:pPr lvl="1"/>
            <a:r>
              <a:rPr lang="en-US" dirty="0" smtClean="0"/>
              <a:t>Forest fire frequency, drought severity, flooding severity</a:t>
            </a:r>
          </a:p>
        </p:txBody>
      </p:sp>
      <p:pic>
        <p:nvPicPr>
          <p:cNvPr id="37890" name="Picture 2" descr="http://www.sarracenia.com/photos/invasiveplants/pueramonta002.jpg"/>
          <p:cNvPicPr>
            <a:picLocks noChangeAspect="1" noChangeArrowheads="1"/>
          </p:cNvPicPr>
          <p:nvPr/>
        </p:nvPicPr>
        <p:blipFill>
          <a:blip r:embed="rId2" cstate="print"/>
          <a:srcRect/>
          <a:stretch>
            <a:fillRect/>
          </a:stretch>
        </p:blipFill>
        <p:spPr bwMode="auto">
          <a:xfrm>
            <a:off x="0" y="4648200"/>
            <a:ext cx="3314700" cy="2209800"/>
          </a:xfrm>
          <a:prstGeom prst="rect">
            <a:avLst/>
          </a:prstGeom>
          <a:noFill/>
        </p:spPr>
      </p:pic>
      <p:pic>
        <p:nvPicPr>
          <p:cNvPr id="37892" name="Picture 4" descr="http://th08.deviantart.net/fs71/PRE/f/2013/105/8/c/invasive_species_by_vikingalligator-d61u8vy.jpg"/>
          <p:cNvPicPr>
            <a:picLocks noChangeAspect="1" noChangeArrowheads="1"/>
          </p:cNvPicPr>
          <p:nvPr/>
        </p:nvPicPr>
        <p:blipFill>
          <a:blip r:embed="rId3" cstate="print"/>
          <a:srcRect/>
          <a:stretch>
            <a:fillRect/>
          </a:stretch>
        </p:blipFill>
        <p:spPr bwMode="auto">
          <a:xfrm>
            <a:off x="3276600" y="4648200"/>
            <a:ext cx="2438400" cy="2438400"/>
          </a:xfrm>
          <a:prstGeom prst="rect">
            <a:avLst/>
          </a:prstGeom>
          <a:noFill/>
        </p:spPr>
      </p:pic>
      <p:pic>
        <p:nvPicPr>
          <p:cNvPr id="37894" name="Picture 6" descr="http://4.bp.blogspot.com/-8JQwXj4Haug/UcdIgU6ZJ9I/AAAAAAAABwA/Men5JgPfIG4/s1600/Fire-Forest.jpg"/>
          <p:cNvPicPr>
            <a:picLocks noChangeAspect="1" noChangeArrowheads="1"/>
          </p:cNvPicPr>
          <p:nvPr/>
        </p:nvPicPr>
        <p:blipFill>
          <a:blip r:embed="rId4" cstate="print"/>
          <a:srcRect/>
          <a:stretch>
            <a:fillRect/>
          </a:stretch>
        </p:blipFill>
        <p:spPr bwMode="auto">
          <a:xfrm>
            <a:off x="5715000" y="4648200"/>
            <a:ext cx="3736975" cy="24850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rates are troublesome</a:t>
            </a:r>
            <a:endParaRPr lang="en-US" dirty="0"/>
          </a:p>
        </p:txBody>
      </p:sp>
      <p:pic>
        <p:nvPicPr>
          <p:cNvPr id="39938" name="Picture 2" descr="https://62e528761d0685343e1c-f3d1b99a743ffa4142d9d7f1978d9686.ssl.cf2.rackcdn.com/files/7994/area14mp/mqkddnfw-1329955349.jpg"/>
          <p:cNvPicPr>
            <a:picLocks noGrp="1" noChangeAspect="1" noChangeArrowheads="1"/>
          </p:cNvPicPr>
          <p:nvPr>
            <p:ph sz="quarter" idx="1"/>
          </p:nvPr>
        </p:nvPicPr>
        <p:blipFill>
          <a:blip r:embed="rId2" cstate="print"/>
          <a:srcRect/>
          <a:stretch>
            <a:fillRect/>
          </a:stretch>
        </p:blipFill>
        <p:spPr bwMode="auto">
          <a:xfrm>
            <a:off x="381001" y="1447800"/>
            <a:ext cx="5023282" cy="3810000"/>
          </a:xfrm>
          <a:prstGeom prst="rect">
            <a:avLst/>
          </a:prstGeom>
          <a:noFill/>
        </p:spPr>
      </p:pic>
      <p:pic>
        <p:nvPicPr>
          <p:cNvPr id="39940" name="Picture 4" descr="http://www.mysterium.com/bbc.gif"/>
          <p:cNvPicPr>
            <a:picLocks noChangeAspect="1" noChangeArrowheads="1"/>
          </p:cNvPicPr>
          <p:nvPr/>
        </p:nvPicPr>
        <p:blipFill>
          <a:blip r:embed="rId3" cstate="print"/>
          <a:srcRect/>
          <a:stretch>
            <a:fillRect/>
          </a:stretch>
        </p:blipFill>
        <p:spPr bwMode="auto">
          <a:xfrm>
            <a:off x="6531737" y="1295400"/>
            <a:ext cx="2612263" cy="2552700"/>
          </a:xfrm>
          <a:prstGeom prst="rect">
            <a:avLst/>
          </a:prstGeom>
          <a:noFill/>
        </p:spPr>
      </p:pic>
      <p:pic>
        <p:nvPicPr>
          <p:cNvPr id="39942" name="Picture 6" descr="http://www.mysterium.com/fish.gif"/>
          <p:cNvPicPr>
            <a:picLocks noChangeAspect="1" noChangeArrowheads="1"/>
          </p:cNvPicPr>
          <p:nvPr/>
        </p:nvPicPr>
        <p:blipFill>
          <a:blip r:embed="rId4" cstate="print"/>
          <a:srcRect/>
          <a:stretch>
            <a:fillRect/>
          </a:stretch>
        </p:blipFill>
        <p:spPr bwMode="auto">
          <a:xfrm>
            <a:off x="5410200" y="3429000"/>
            <a:ext cx="2845409" cy="27527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biocreativity.files.wordpress.com/2012/06/screen-shot-2012-06-04-at-12-24-34-pm.png"/>
          <p:cNvPicPr>
            <a:picLocks noChangeAspect="1" noChangeArrowheads="1"/>
          </p:cNvPicPr>
          <p:nvPr/>
        </p:nvPicPr>
        <p:blipFill>
          <a:blip r:embed="rId2" cstate="print"/>
          <a:srcRect/>
          <a:stretch>
            <a:fillRect/>
          </a:stretch>
        </p:blipFill>
        <p:spPr bwMode="auto">
          <a:xfrm>
            <a:off x="381000" y="0"/>
            <a:ext cx="8515350" cy="62865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biocreativity.files.wordpress.com/2012/06/screen-shot-2012-06-04-at-12-24-48-pm.png"/>
          <p:cNvPicPr>
            <a:picLocks noChangeAspect="1" noChangeArrowheads="1"/>
          </p:cNvPicPr>
          <p:nvPr/>
        </p:nvPicPr>
        <p:blipFill>
          <a:blip r:embed="rId2" cstate="print"/>
          <a:srcRect/>
          <a:stretch>
            <a:fillRect/>
          </a:stretch>
        </p:blipFill>
        <p:spPr bwMode="auto">
          <a:xfrm>
            <a:off x="381000" y="0"/>
            <a:ext cx="8401050" cy="64293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is biodiversity important?</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a:buNone/>
            </a:pPr>
            <a:r>
              <a:rPr lang="en-US" dirty="0" smtClean="0"/>
              <a:t>“40 % of the world’s economy and 80% of the needs of the poor are derived from biological resources. In addition, the richer the diversity of life, the greater the opportunity for medical discoveries, economic development, and adaptive responses to such new challenges as climate change.”</a:t>
            </a:r>
          </a:p>
          <a:p>
            <a:pPr lvl="1" algn="r">
              <a:buNone/>
            </a:pPr>
            <a:r>
              <a:rPr lang="en-US" i="1" dirty="0" smtClean="0"/>
              <a:t>Convention on Biodiversity</a:t>
            </a:r>
          </a:p>
          <a:p>
            <a:pPr lvl="1" algn="r">
              <a:buNone/>
            </a:pPr>
            <a:endParaRPr lang="en-US" i="1" dirty="0" smtClean="0"/>
          </a:p>
          <a:p>
            <a:pPr lvl="1">
              <a:buFont typeface="Wingdings" pitchFamily="2" charset="2"/>
              <a:buChar char="§"/>
            </a:pPr>
            <a:r>
              <a:rPr lang="en-US" sz="2800" dirty="0" smtClean="0"/>
              <a:t>Important for food and resource security</a:t>
            </a:r>
          </a:p>
          <a:p>
            <a:pPr lvl="1">
              <a:buFont typeface="Wingdings" pitchFamily="2" charset="2"/>
              <a:buChar char="§"/>
            </a:pPr>
            <a:r>
              <a:rPr lang="en-US" sz="2800" dirty="0" smtClean="0"/>
              <a:t>Natural sustainability and evolutionary changes</a:t>
            </a:r>
          </a:p>
          <a:p>
            <a:pPr lvl="1">
              <a:buFont typeface="Wingdings" pitchFamily="2" charset="2"/>
              <a:buChar char="§"/>
            </a:pPr>
            <a:r>
              <a:rPr lang="en-US" sz="2800" dirty="0" smtClean="0"/>
              <a:t>Healthy ecosystems can better withstand and recover from disaster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Uhh</a:t>
            </a:r>
            <a:r>
              <a:rPr lang="en-US" dirty="0" smtClean="0"/>
              <a:t> oh, why did you have to bum us out?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Need to find sustainable solutions</a:t>
            </a:r>
          </a:p>
          <a:p>
            <a:r>
              <a:rPr lang="en-US" dirty="0" smtClean="0"/>
              <a:t>Develop technology</a:t>
            </a:r>
          </a:p>
          <a:p>
            <a:r>
              <a:rPr lang="en-US" dirty="0" smtClean="0"/>
              <a:t>Make informed decisions about what you consumer</a:t>
            </a:r>
          </a:p>
          <a:p>
            <a:pPr lvl="1"/>
            <a:r>
              <a:rPr lang="en-US" dirty="0" smtClean="0"/>
              <a:t>What you eat</a:t>
            </a:r>
          </a:p>
          <a:p>
            <a:pPr lvl="1"/>
            <a:r>
              <a:rPr lang="en-US" dirty="0" smtClean="0"/>
              <a:t>What you buy</a:t>
            </a:r>
          </a:p>
          <a:p>
            <a:pPr lvl="1"/>
            <a:r>
              <a:rPr lang="en-US" dirty="0" smtClean="0"/>
              <a:t>What you throw away</a:t>
            </a:r>
          </a:p>
          <a:p>
            <a:pPr lvl="1"/>
            <a:r>
              <a:rPr lang="en-US" dirty="0" smtClean="0"/>
              <a:t>How much water do you use</a:t>
            </a:r>
          </a:p>
          <a:p>
            <a:r>
              <a:rPr lang="en-US" dirty="0" smtClean="0"/>
              <a:t>Better understand key ecosystem services</a:t>
            </a:r>
          </a:p>
          <a:p>
            <a:pPr lvl="1"/>
            <a:r>
              <a:rPr lang="en-US" dirty="0" smtClean="0"/>
              <a:t>Carbon cycle</a:t>
            </a:r>
          </a:p>
          <a:p>
            <a:pPr lvl="1"/>
            <a:r>
              <a:rPr lang="en-US" dirty="0" smtClean="0"/>
              <a:t>Impacts of global warming</a:t>
            </a:r>
          </a:p>
          <a:p>
            <a:pPr lvl="1"/>
            <a:r>
              <a:rPr lang="en-US" dirty="0" smtClean="0"/>
              <a:t>Protect evolutionary capabilities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limatecentral.org/images/sized/images/sized/remote/assets-climatecentral-org-images-uploads-news-7-3-13-Guardian-NASA-biofuelsPlan-infographic-720x540.jpg"/>
          <p:cNvPicPr>
            <a:picLocks noChangeAspect="1" noChangeArrowheads="1"/>
          </p:cNvPicPr>
          <p:nvPr/>
        </p:nvPicPr>
        <p:blipFill>
          <a:blip r:embed="rId2" cstate="print"/>
          <a:srcRect/>
          <a:stretch>
            <a:fillRect/>
          </a:stretch>
        </p:blipFill>
        <p:spPr bwMode="auto">
          <a:xfrm>
            <a:off x="4343400" y="0"/>
            <a:ext cx="4800600" cy="3600451"/>
          </a:xfrm>
          <a:prstGeom prst="rect">
            <a:avLst/>
          </a:prstGeom>
          <a:noFill/>
        </p:spPr>
      </p:pic>
      <p:pic>
        <p:nvPicPr>
          <p:cNvPr id="43012" name="Picture 4" descr="solar"/>
          <p:cNvPicPr>
            <a:picLocks noChangeAspect="1" noChangeArrowheads="1"/>
          </p:cNvPicPr>
          <p:nvPr/>
        </p:nvPicPr>
        <p:blipFill>
          <a:blip r:embed="rId3" cstate="print"/>
          <a:srcRect/>
          <a:stretch>
            <a:fillRect/>
          </a:stretch>
        </p:blipFill>
        <p:spPr bwMode="auto">
          <a:xfrm>
            <a:off x="0" y="0"/>
            <a:ext cx="4191000" cy="2363012"/>
          </a:xfrm>
          <a:prstGeom prst="rect">
            <a:avLst/>
          </a:prstGeom>
          <a:noFill/>
        </p:spPr>
      </p:pic>
      <p:pic>
        <p:nvPicPr>
          <p:cNvPr id="43014" name="Picture 6" descr="http://www.wilcoxfarms.com/wp-content/themes/wilcox/images/sustainable-farming/sustainable_farming.jpg"/>
          <p:cNvPicPr>
            <a:picLocks noChangeAspect="1" noChangeArrowheads="1"/>
          </p:cNvPicPr>
          <p:nvPr/>
        </p:nvPicPr>
        <p:blipFill>
          <a:blip r:embed="rId4" cstate="print"/>
          <a:srcRect/>
          <a:stretch>
            <a:fillRect/>
          </a:stretch>
        </p:blipFill>
        <p:spPr bwMode="auto">
          <a:xfrm>
            <a:off x="4724400" y="3680459"/>
            <a:ext cx="3429000" cy="3177541"/>
          </a:xfrm>
          <a:prstGeom prst="rect">
            <a:avLst/>
          </a:prstGeom>
          <a:noFill/>
        </p:spPr>
      </p:pic>
      <p:pic>
        <p:nvPicPr>
          <p:cNvPr id="43016" name="Picture 8" descr="http://3.bp.blogspot.com/_HyyDHyAwI6k/TPcM8Js9qPI/AAAAAAAALBs/9OAZNGBfB4w/s1600/Climate%2Bchange%2B4.jpg"/>
          <p:cNvPicPr>
            <a:picLocks noChangeAspect="1" noChangeArrowheads="1"/>
          </p:cNvPicPr>
          <p:nvPr/>
        </p:nvPicPr>
        <p:blipFill>
          <a:blip r:embed="rId5" cstate="print"/>
          <a:srcRect/>
          <a:stretch>
            <a:fillRect/>
          </a:stretch>
        </p:blipFill>
        <p:spPr bwMode="auto">
          <a:xfrm>
            <a:off x="228600" y="2590800"/>
            <a:ext cx="4038600" cy="4038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“Goldilocks Principle”</a:t>
            </a:r>
            <a:endParaRPr lang="en-US" dirty="0"/>
          </a:p>
        </p:txBody>
      </p:sp>
      <p:sp>
        <p:nvSpPr>
          <p:cNvPr id="3" name="Content Placeholder 2"/>
          <p:cNvSpPr>
            <a:spLocks noGrp="1"/>
          </p:cNvSpPr>
          <p:nvPr>
            <p:ph sz="quarter" idx="1"/>
          </p:nvPr>
        </p:nvSpPr>
        <p:spPr/>
        <p:txBody>
          <a:bodyPr/>
          <a:lstStyle/>
          <a:p>
            <a:r>
              <a:rPr lang="en-US" dirty="0" smtClean="0"/>
              <a:t>The position of the earth is important</a:t>
            </a:r>
          </a:p>
          <a:p>
            <a:pPr algn="ctr">
              <a:buNone/>
            </a:pPr>
            <a:r>
              <a:rPr lang="en-US" dirty="0" smtClean="0">
                <a:solidFill>
                  <a:schemeClr val="accent5">
                    <a:lumMod val="50000"/>
                  </a:schemeClr>
                </a:solidFill>
                <a:hlinkClick r:id="rId2"/>
              </a:rPr>
              <a:t>http://curiosity.discovery.com/question/what-is-goldilocks-principle</a:t>
            </a:r>
            <a:endParaRPr lang="en-US" dirty="0" smtClean="0">
              <a:solidFill>
                <a:schemeClr val="accent5">
                  <a:lumMod val="50000"/>
                </a:schemeClr>
              </a:solidFill>
            </a:endParaRPr>
          </a:p>
          <a:p>
            <a:r>
              <a:rPr lang="en-US" dirty="0" smtClean="0"/>
              <a:t>The secret is WATER</a:t>
            </a:r>
          </a:p>
          <a:p>
            <a:r>
              <a:rPr lang="en-US" dirty="0" smtClean="0"/>
              <a:t>Atmospheric composition is optimal, position from the sun is optimal</a:t>
            </a:r>
          </a:p>
          <a:p>
            <a:pPr>
              <a:buNone/>
            </a:pPr>
            <a:endParaRPr lang="en-US" dirty="0" smtClean="0"/>
          </a:p>
          <a:p>
            <a:endParaRPr lang="en-US" dirty="0" smtClean="0"/>
          </a:p>
          <a:p>
            <a:endParaRPr lang="en-US" dirty="0"/>
          </a:p>
        </p:txBody>
      </p:sp>
      <p:pic>
        <p:nvPicPr>
          <p:cNvPr id="1028" name="Picture 4" descr="http://www.jsedimensions.org/wordpress/wp-content/uploads/2013/01/SethBaumFigure2.png"/>
          <p:cNvPicPr>
            <a:picLocks noChangeAspect="1" noChangeArrowheads="1"/>
          </p:cNvPicPr>
          <p:nvPr/>
        </p:nvPicPr>
        <p:blipFill>
          <a:blip r:embed="rId3" cstate="print"/>
          <a:srcRect/>
          <a:stretch>
            <a:fillRect/>
          </a:stretch>
        </p:blipFill>
        <p:spPr bwMode="auto">
          <a:xfrm>
            <a:off x="1905000" y="4460020"/>
            <a:ext cx="5486400" cy="23979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 now?</a:t>
            </a:r>
            <a:endParaRPr lang="en-US" dirty="0"/>
          </a:p>
        </p:txBody>
      </p:sp>
      <p:sp>
        <p:nvSpPr>
          <p:cNvPr id="3" name="Content Placeholder 2"/>
          <p:cNvSpPr>
            <a:spLocks noGrp="1"/>
          </p:cNvSpPr>
          <p:nvPr>
            <p:ph sz="quarter" idx="1"/>
          </p:nvPr>
        </p:nvSpPr>
        <p:spPr/>
        <p:txBody>
          <a:bodyPr/>
          <a:lstStyle/>
          <a:p>
            <a:r>
              <a:rPr lang="en-US" dirty="0" smtClean="0"/>
              <a:t>Replace regular light bulbs with compact fluorescents</a:t>
            </a:r>
          </a:p>
          <a:p>
            <a:r>
              <a:rPr lang="en-US" dirty="0" smtClean="0"/>
              <a:t>Drive less</a:t>
            </a:r>
          </a:p>
          <a:p>
            <a:r>
              <a:rPr lang="en-US" smtClean="0"/>
              <a:t>Recycle </a:t>
            </a:r>
            <a:r>
              <a:rPr lang="en-US" smtClean="0"/>
              <a:t>more</a:t>
            </a:r>
          </a:p>
          <a:p>
            <a:r>
              <a:rPr lang="en-US" smtClean="0">
                <a:sym typeface="Wingdings" pitchFamily="2" charset="2"/>
              </a:rPr>
              <a:t>Avoid </a:t>
            </a:r>
            <a:r>
              <a:rPr lang="en-US" dirty="0" smtClean="0">
                <a:sym typeface="Wingdings" pitchFamily="2" charset="2"/>
              </a:rPr>
              <a:t>products with lots of packaging</a:t>
            </a:r>
          </a:p>
          <a:p>
            <a:r>
              <a:rPr lang="en-US" dirty="0" smtClean="0">
                <a:sym typeface="Wingdings" pitchFamily="2" charset="2"/>
              </a:rPr>
              <a:t>Use less hot water</a:t>
            </a:r>
          </a:p>
          <a:p>
            <a:r>
              <a:rPr lang="en-US" dirty="0" smtClean="0">
                <a:sym typeface="Wingdings" pitchFamily="2" charset="2"/>
              </a:rPr>
              <a:t>Plant a tree or garden!</a:t>
            </a:r>
          </a:p>
          <a:p>
            <a:r>
              <a:rPr lang="en-US" dirty="0" smtClean="0">
                <a:sym typeface="Wingdings" pitchFamily="2" charset="2"/>
              </a:rPr>
              <a:t>Turn off electronics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JzfH1DHcLKk/TkfrMdGzjrI/AAAAAAAAALI/yDdFO59P6pw/s1600/Goldilocks-zone.jpg"/>
          <p:cNvPicPr>
            <a:picLocks noChangeAspect="1" noChangeArrowheads="1"/>
          </p:cNvPicPr>
          <p:nvPr/>
        </p:nvPicPr>
        <p:blipFill>
          <a:blip r:embed="rId2" cstate="print"/>
          <a:srcRect/>
          <a:stretch>
            <a:fillRect/>
          </a:stretch>
        </p:blipFill>
        <p:spPr bwMode="auto">
          <a:xfrm>
            <a:off x="533400" y="228600"/>
            <a:ext cx="7976678" cy="624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Earth is something special</a:t>
            </a:r>
            <a:endParaRPr lang="en-US" dirty="0"/>
          </a:p>
        </p:txBody>
      </p:sp>
      <p:sp>
        <p:nvSpPr>
          <p:cNvPr id="3" name="Content Placeholder 2"/>
          <p:cNvSpPr>
            <a:spLocks noGrp="1"/>
          </p:cNvSpPr>
          <p:nvPr>
            <p:ph sz="quarter" idx="1"/>
          </p:nvPr>
        </p:nvSpPr>
        <p:spPr/>
        <p:txBody>
          <a:bodyPr>
            <a:normAutofit/>
          </a:bodyPr>
          <a:lstStyle/>
          <a:p>
            <a:r>
              <a:rPr lang="en-US" dirty="0" smtClean="0"/>
              <a:t>4 “spheres”</a:t>
            </a:r>
          </a:p>
          <a:p>
            <a:pPr lvl="1"/>
            <a:r>
              <a:rPr lang="en-US" dirty="0" smtClean="0"/>
              <a:t>Atmosphere</a:t>
            </a:r>
          </a:p>
          <a:p>
            <a:pPr lvl="1"/>
            <a:r>
              <a:rPr lang="en-US" dirty="0" smtClean="0"/>
              <a:t>Hydrosphere</a:t>
            </a:r>
          </a:p>
          <a:p>
            <a:pPr lvl="1"/>
            <a:r>
              <a:rPr lang="en-US" dirty="0" err="1" smtClean="0"/>
              <a:t>Geosphere</a:t>
            </a:r>
            <a:endParaRPr lang="en-US" dirty="0" smtClean="0"/>
          </a:p>
          <a:p>
            <a:pPr lvl="1"/>
            <a:r>
              <a:rPr lang="en-US" dirty="0" smtClean="0"/>
              <a:t>Biosphere</a:t>
            </a:r>
          </a:p>
          <a:p>
            <a:r>
              <a:rPr lang="en-US" dirty="0" smtClean="0"/>
              <a:t>Functions through natural law</a:t>
            </a:r>
          </a:p>
          <a:p>
            <a:pPr lvl="1"/>
            <a:r>
              <a:rPr lang="en-US" dirty="0" smtClean="0"/>
              <a:t>Regenerative processes (if given enough time and resources)</a:t>
            </a:r>
          </a:p>
          <a:p>
            <a:r>
              <a:rPr lang="en-US" dirty="0" smtClean="0"/>
              <a:t>Humans have influenced all of these spheres</a:t>
            </a:r>
          </a:p>
          <a:p>
            <a:pPr lvl="1">
              <a:buNone/>
            </a:pPr>
            <a:r>
              <a:rPr lang="en-US" dirty="0" smtClean="0"/>
              <a:t>	Can you think of a few ways human have impacted the biosphere, </a:t>
            </a:r>
            <a:r>
              <a:rPr lang="en-US" dirty="0" err="1" smtClean="0"/>
              <a:t>geosphere</a:t>
            </a:r>
            <a:r>
              <a:rPr lang="en-US" dirty="0" smtClean="0"/>
              <a:t>, atmosphere, and hydrosphere?</a:t>
            </a:r>
            <a:endParaRPr lang="en-US" dirty="0"/>
          </a:p>
        </p:txBody>
      </p:sp>
      <p:pic>
        <p:nvPicPr>
          <p:cNvPr id="27650" name="Picture 2" descr="Biogeochemistry Cycle"/>
          <p:cNvPicPr>
            <a:picLocks noChangeAspect="1" noChangeArrowheads="1"/>
          </p:cNvPicPr>
          <p:nvPr/>
        </p:nvPicPr>
        <p:blipFill>
          <a:blip r:embed="rId2" cstate="print"/>
          <a:srcRect/>
          <a:stretch>
            <a:fillRect/>
          </a:stretch>
        </p:blipFill>
        <p:spPr bwMode="auto">
          <a:xfrm>
            <a:off x="5486400" y="1219200"/>
            <a:ext cx="3352800" cy="29149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Atmosphere</a:t>
            </a:r>
            <a:endParaRPr lang="en-US" dirty="0"/>
          </a:p>
        </p:txBody>
      </p:sp>
      <p:sp>
        <p:nvSpPr>
          <p:cNvPr id="3" name="Content Placeholder 2"/>
          <p:cNvSpPr>
            <a:spLocks noGrp="1"/>
          </p:cNvSpPr>
          <p:nvPr>
            <p:ph sz="quarter" idx="1"/>
          </p:nvPr>
        </p:nvSpPr>
        <p:spPr/>
        <p:txBody>
          <a:bodyPr/>
          <a:lstStyle/>
          <a:p>
            <a:r>
              <a:rPr lang="en-US" dirty="0" smtClean="0"/>
              <a:t>“Greenhouse Effect”</a:t>
            </a:r>
          </a:p>
          <a:p>
            <a:r>
              <a:rPr lang="en-US" dirty="0" smtClean="0"/>
              <a:t>Trace gases in the atmosphere “trap” heat and retransmit it back to the earth</a:t>
            </a:r>
          </a:p>
        </p:txBody>
      </p:sp>
      <p:pic>
        <p:nvPicPr>
          <p:cNvPr id="30722" name="Picture 2" descr="http://www.nps.gov/goga/naturescience/images/Greenhouse-effect.jpg"/>
          <p:cNvPicPr>
            <a:picLocks noChangeAspect="1" noChangeArrowheads="1"/>
          </p:cNvPicPr>
          <p:nvPr/>
        </p:nvPicPr>
        <p:blipFill>
          <a:blip r:embed="rId2" cstate="print"/>
          <a:srcRect/>
          <a:stretch>
            <a:fillRect/>
          </a:stretch>
        </p:blipFill>
        <p:spPr bwMode="auto">
          <a:xfrm>
            <a:off x="1676400" y="3048000"/>
            <a:ext cx="5791200" cy="3411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 The illustration shows the carbon cycle. Carbon enters the atmosphere as carbon dioxide ga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p:cNvPicPr>
            <a:picLocks noChangeAspect="1" noChangeArrowheads="1"/>
          </p:cNvPicPr>
          <p:nvPr/>
        </p:nvPicPr>
        <p:blipFill>
          <a:blip r:embed="rId2" cstate="print"/>
          <a:srcRect/>
          <a:stretch>
            <a:fillRect/>
          </a:stretch>
        </p:blipFill>
        <p:spPr bwMode="auto">
          <a:xfrm>
            <a:off x="0" y="228600"/>
            <a:ext cx="9080434" cy="632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veganoutreach.org/whyvegan/images/feedlot2.jpg"/>
          <p:cNvPicPr>
            <a:picLocks noChangeAspect="1" noChangeArrowheads="1"/>
          </p:cNvPicPr>
          <p:nvPr/>
        </p:nvPicPr>
        <p:blipFill>
          <a:blip r:embed="rId2" cstate="print"/>
          <a:srcRect/>
          <a:stretch>
            <a:fillRect/>
          </a:stretch>
        </p:blipFill>
        <p:spPr bwMode="auto">
          <a:xfrm>
            <a:off x="4572000" y="0"/>
            <a:ext cx="4572000" cy="3474720"/>
          </a:xfrm>
          <a:prstGeom prst="rect">
            <a:avLst/>
          </a:prstGeom>
          <a:noFill/>
        </p:spPr>
      </p:pic>
      <p:pic>
        <p:nvPicPr>
          <p:cNvPr id="31752" name="Picture 8" descr="http://www.air-zone.com/images/smog2.jpg"/>
          <p:cNvPicPr>
            <a:picLocks noChangeAspect="1" noChangeArrowheads="1"/>
          </p:cNvPicPr>
          <p:nvPr/>
        </p:nvPicPr>
        <p:blipFill>
          <a:blip r:embed="rId3" cstate="print"/>
          <a:srcRect/>
          <a:stretch>
            <a:fillRect/>
          </a:stretch>
        </p:blipFill>
        <p:spPr bwMode="auto">
          <a:xfrm>
            <a:off x="4724400" y="3429000"/>
            <a:ext cx="4844447" cy="3429000"/>
          </a:xfrm>
          <a:prstGeom prst="rect">
            <a:avLst/>
          </a:prstGeom>
          <a:noFill/>
        </p:spPr>
      </p:pic>
      <p:sp>
        <p:nvSpPr>
          <p:cNvPr id="31754" name="AutoShape 10" descr="data:image/jpeg;base64,/9j/4AAQSkZJRgABAQAAAQABAAD/2wCEAAkGBhMSERUUExQVFRMVGRoYGBcYGBsYGxoYHBkbFxobFxoeICYhGR4jGx0XHy8gIygqLCwtFx4xNjAqNSYrLCkBCQoKDgwOGg8PGiwkHyQsLCwsLCwsLCwpLCksLCwsLCwsLCwsLCwpLCwsLCwsLCwsLCwsLCwpLCwsLCwpLCwsKf/AABEIANIA8AMBIgACEQEDEQH/xAAbAAACAwEBAQAAAAAAAAAAAAAEBQACAwYBB//EAEMQAAIBAgQEAwUGBAUDAgcAAAECEQMhABIxQQQFIlETYXEGMoGRoRRCUrHB0SNi4fAVQ4KS8TNysgdjFiRTc6Kz0v/EABkBAQEBAQEBAAAAAAAAAAAAAAABAgMEBf/EACcRAQEAAgEEAgEEAwEAAAAAAAABAhEhEjFBUQMTIgQUYXGRobEy/9oADAMBAAIRAxEAPwD7jiYmJgJiYmJgJiYmJgJiYmJgJiYmJgJiYmJgJiYmJgJiYmJgJiYmJgJiYmJgJiYmJgJiYmJgJiYmJgJiYmJgJiYmJgJiYWVPaPhxH8RTPaT840wfQrq6hlIKnQjFuNnNiTKXs0xMVzjuMWxFTExMTATExMTATExMTATExMTATExMTATExMTATExMTATExMTATExMTATExMVZwNTHrgLYmF1Xn9BTGeSPwgt9QIxmPaSj3YeqnF6az1T2a4mFLe09AfeP+04zb2u4cfeb4ITho6odYmEf/wAYcP3f/YcUf234Yas4/wBBxDqjkyAupj1MYM5fzVEEFyBM2zRPe2OZNOSSfrONRRi8W73x678++Hk6dOlbmVAHpk+YkR84vghfbB1WFUN2Lm/01+eObp1jsCcaKpJ2HkbxjFz33anHY7o+0/EZ8xZSN1ywP3w/4L2novZjkPnp8D++ONHlHyxplkf0OOdsvhuZWO2qc8pDQ5v+3FBzoE+6QO5/bHGJRP8AN8gP3xutVhoxHx/bE/FevJ2J5nG2KHnAAvA+OOSD1Dv8wcaCkdyPp+uM7x9nXk6E88JMAAeZ0xV+esLBQ3mWj8hjnzGxJPYAfmYx4xjUx6kfocamWB+bseG5mjCSQp7EjGh5hT/GvzGOKWg50E/EfrfENJt7fEYfj7OvL07M8zpf/UT5jFG51RH+YPhJxyC8MxuAcXHBP2+v9cT8Pa9eXp01T2hojQsfRT+uMW9p6eyufl++EK8IdyPhGNk4UDafUk/sMZueEN5mNT2p7U/m39MYN7SVToqj4E/rgcBR2+AH6YyqcSuMfdPES9Xtu3OK5+/HoB+2MX46udajfOPywKeK7fMf2PzxnmWfvHv/AGB+uH230mv5bNxDnWox/wBRP64xYdz/AH8ceNWUWAJPr+euM24qPu//AJBY9YvjP25U6WhI8/r+2KuwGxwO/Ff/AG1+bfUn9MD1OP8AMn0GJ1ZU0LdjsP2wNWqt3X4Yw+2E/cJPp+eIzrF2bN2gfPGpjfOl0H4iox3+WFz66MTPmME1KpB976DAtUts0jz0xeSw1ThgDqflAPzxrTjusbXGFFDjnUyGYGTrn+k6YOoc1qC+Yetj9Yxy/cTynSY0qdrNPpHbTBVOkP7thW/OWNyUJHePrbHqc2YH/LnWOk/GMT75V0aGqg1YW9PzOIvG0/xKPjOAF54w/wAuif8ASo/IjG6c7lYajTYef/OH24+auhw4qlEmon+4flriU+YIfc6vT+v7YXrx9A68Ml/wlh+QxT7Vw4H/AE6qjsKqlfgGU4bwvkMH49vwiPX9sUPEN2t/2hfqdflgBuLouLGqPihA27DENZYA8SpA701a/wDuxN4+1GjjBvBjYSfyx59tb7iR8IwH466eLVnboUfQHFXadKxH+mD+v54vHtTFeIY6x54tTpoOx8wP7/PCXwyNHzeo/ri6PUBF1+Mj8sW2XybPKdaJykif70vjIcXUgwMx/nMfUD9MBU+JaLhfg36RixrnSwxi5KZUeMJFw3wII/TFzU8j8f8AnCnxj3Hzx54zdx88ZtTRlU4oDY/I488cxpHaR++FjcUe8fHFPtjfi+uJwmjM1yO49LD9MYVGJOsn4n9hgJ+LbZxPqDP7fDFfHf8AlP8AfrjcujTash/Fb4n8jGBqzLEEsQOyxfziSfyxbM3ZflihDfhSfU43M9eTSyVKe5+ZIP5Y0GVgSGkeRkfHA8GfdA+Jj5Xx6I3yj/ST+gjDv2otVQdzH963xjk/m/vtjR1O0Efyi/y2xk7HtjX5QeNSE/vAxjUpgG5n0x67kbf36xihe9/mDI+oGF6mQ6cRtoT8foDjVuI0C5Z7k2/p64weDM04iddiN7EW03xvwyU9IJ+BI+sxj5+9K9WswN4M7BvyxdHYkjqBGoi0eR3/ADxfIF0Ux/2wPjlB+eKFx72SY1JIW3qRJ+UYTK+h6yNOvwjFgWA1HnrbHpcMuhHYTvqIJG2LUhP3STEjqny+EeUjzw6rO8XTCmp7hgP5h9Bri/WPu/Iz+eN/sxIuCI06ifPa4HkTi68Pa8zpMgx9cT7ZO8AvjPujfAE/38cWBbZW+AA/bBBoNeGWRpYjFvAYb/Sfz1/PD7caMRVYQCpv8fPETivWDvBH9/HF2pMt1Vid4OX6EkfLHjUzNrHeWW3y/LGplj7Hn2kCxVviP7nHtOuv/FsePTqgH/pQNCWIJ+MdPrjKkah96lH+tHM77mcb49qJHEJrr6Yq9cbET5z+9sX8OougHpb9riP1x4K9SYNMRe4yMD+o9IxP6/6KNUfaP9xB+sjHjVHH9SpxdUk2UD4AfriOjC4Cgna310w2jIcS28/CP3xPGJ/4J/Q41FNtSBPYet9fzxcUDeFUev8Ax+uJ14wYePGp08iPzsPnjw1wLnJ9Jxqgbss6yG/P/nFRn7W7qWI+OoGL1Q2qvFHYfJh++PW4huzfQ40hvL6H9MXFI/hB88OuRQwqN/zb98e+I/afpjV0qWjKJ7gH4a4hLjZD/flifZP4GIqN2E49Lvuh+BxsM/b6iMeMz/hPy/ph9nrX+RVa5H3fmAf64svG/wDt0/XJ+xxg/ERrAxX7QP5dtD/cY3Pk+RCGj7Rob5pG2WQZ3B2/5wSnOAekswvoH8vlfsfPHI1OWkMfBYEwTBPfQgbzfyGNzwnEnL/CYEgkkAazAJuZHecdb+nl7N9O3ZfalBklpOjWb4afDHp5mgszEds0AeoI87baY48txSN1hipMMwSwMC/aJjWMYc34HiakGDlnMB2zKJPfK2wNsc5+ltvNOn27r7XTmYHVvAg/OPltOMUp0xUzimmZ9WGa9t7mLSNIMeWOGPDcSgEB8pg2MwQR1DbTp+MYN5Vx9RWKOrhs7ECAVtEhe8SDYn3tsa/bXGcU6XTVPamlf+GZXaPuqYYgmRbUzFgTgnhPaKm4JWImIIymbai3cXuMYnk0KaiokkFssAEZhJ+9DEk/eGEfL61RgFAYOszmpwANxp06Xgxvi5fp8eniLY6enzxWMZdCbqVgXyzOv/Bxb/EwZIcfG8a31sPhhDU4EsQwcoRYhSCCQZ0AtMm+nfBL8rrMFzeEbhlqKQDAOYhosgMXEnc45/TtNGTc3uBCeZFvOwxgea1CYFNY7gT2iPnjCsIBasqBQbsGmCOkFSLm+2/bFKxBIKLW92RUXIojv4bG8RoYNtxiY/DzzDVMX5hUSzqV7ECQTaxhdY/TG9fjmH3SfL3fUaWwmbhOKADUKtR9gswR36Cb99fS2Lq3Ex/EzLeRlEtAnQMCL9zbF/b77aNU0PNHVbUqh8pU/kbYFq+0REQgBM2YGdNogHsZjA3DcW03akXHYKCAbDNDQCdPWdsEVl8bpqIrA2zoQNPxITBA0thfhnr/AGmm3Dc4zTKMh1FrMN41j08xjzh+cEzldakbXVl7AqRqe/0wCnBOoBUs4vYSJ1AtmMW7dseVabP1srZgSNYJU/dYFTPwECcSfFOUG1uYg/5g7x4hAnSD0mBcT54uvFFfvEMZtnzaahQNY1jAFPkDEF6QK90LIZH8hNlsBa3p3xr8Ciplq0aigwJzoB3AVpkwPz7WxfrmjRyeOqQGCsfIb+eVgD8sWXjnJkLCnvIIO4fKTHrhN9pysR/EM3zBhUsN7GLfDt2w7ppUemAM8uAQfDN7EgoTaCJjFx+DGtSbYvzR5gI41nKMwkeZM39MeUebM4k6SfIiLXUnX44EHJqjksqEhSMzBiDJ/lkmZn59sH8PymoVJDUR6VBcjfNFrfAXxv8Ab+qvQD4TntN+IKh5ZqeUJmzXpy5zKWgEmV0EmItj3mHPkNJilXLlKyelYkyMwaxB7WxzI5E9Ou/EUmDVM5ZQYAIuXBPrA+Bw25/RFegKYAXxHTMFgkpJdoVdTMWG8465YYXKWTszo4rc4IykCl1gEZHVxfZWEgki8EyJ8seUecIZvHl/Zxz/ACrgUo1KnDMoNFj4tFidIIzIWscy6g7gm17OqVGkHDqUmIFg8/Edjp57Y8+fwzfHCTG6aL7QAuFAYz7sKWBON/FYiVUsNTABI2uBeJtpgj7a5DSxqBrwxykEbSkFR31xjxPNalwFAzQJVZiDPus2X53vOLPg+OcrqOTTnvDU3AAE7tMMD5qdDPfDbhec03b+GpYMdAJja8QSNL3wfRZCuauoLgkwUA+LMR0z5bfQmjzgFstOmgeAJEmpPaGEXtcRj0zHjvXSRmjdPusoJgm0TYRM6xFxO+mKhLkZczmQYAvvI7yIuPlg+rQ44t0/aMoAESSL66T6yMeVuXPSCNxDtTze7/DLk6SY1AAgk210ONqUjilVjGWR9yRmBNiQDERb+748pVQdKQyjQ5coVr2Ntf5YFox09PltGrB8dCGOXoRmaTJAa0KNPIYH4TgfDeFSqi6BqnhowEEsB0G2ggbbjDSEb876jTV8hNmZWRWtfKZGYCNz38owPTrwJLtWWyzVqhxIG0XInZmjyx0VMUmcLmXO0qQwZlXfP1AC2tiZkCNcUTkfCq2WrxqkQRApMptbve8euM3V8o5mnUXqipSQqJYe7lgXhZKxoY7nBOaFDeIuUAMXFgemZIg7Cbfpg3lfJuJqFmppTyBiociC0HULdpK38jbbBHHVayOFLEEWYsBoNYGeVg/iAP0xi3yE55tkJOaQQAYLqs6dTFbKY2OpFsT7eahqhqKLeCuYaQNpncWJnTTG3EcXQDEHxHqmGiZWJAJ8IAmx09TgTxa2a4CqbyZ79okzGvkTi7muE/prmq/dSnlix0j1iwP5xacPfZnnfg5hxFJSO4ZGnaLkZe979OmF9IuSQVpegaN9brf6kRitPhVSpJpqCAcxzUiT2ae0WInfExJDv2lXl1QKaCMHWb0gEUyLgixJ0uL+eON47heLDQioEi2UwAR+Idtdb6aRdnxvDUiRmqgAjSIbsDN9dcAfYAB4lKugW3/UMZiLwSdyp1I7bYmWrzC8seEWpdHDuWHUVMAnbqjpMQZjDNOXUisOlQC0qWDTEHpI6gddNidcXpsQv8UUXbUE5SIixJiDYbTI8sCU0FWRkSAAGAJIIMQQdt5BE637Tq3zpNHHOOUcOKeXhzTSpBKrW99JgGHDE7mAB8NcLuR06/Cs3jVKNVR7oBJBtEEFQZB7iJ74GqUERQobLcEsVJ3y9CNOSx19DebVorWOaGQzMF6cSBplIIkTOvYnG7ctfjpo3pc2yGwyTMQqpJ11Ua631wbR5tXBHhO5HvQ5SpcDSagJXvIAmdjrxNA8U1XeoqNDge4QTEMLCRf6HDXjqOZClNsjFgSEYgWmAZ28gNhrOGMyl5p/bp+L9reLgAEESQSwJGXvCwT2vFo9cJX50eIOaAiIYZSpUZgACQDvGo+M4QPxtemBnZQ0r0qhc3OW4BCqDcak3XTG7irVKqACAWBLgAaSBEyxFpA7Yus/JyZcPxKgEA+IdJbU3vcD8rY8p8zlgAVCgXEGYzR0i1t/O9sLS0HNmRagjqWaehgtBnKZBPp2M484/iAFH2h1WCBJzwDqAPheNLY53i6ZymqN5hQRlKkkErMhVgdiCPz+eKcvoeGGpgs0qpC5jmILXm/SJgbb4TL9qqukgJSEnM2Uk3MWnb+aBeT5sOJ4x6XD1TR6Tc5l1Y9IzSRIOXMojttjpjhpuTwY1A4jJA0JEEAHU/mNMYLxrgqYlrA7Na9ye9r4Q8B7WFFC1kLAkCR72UAAsx+9ub2AjDSj7Q0nZQsE/hIvfcGNCYiY2w1fSXCd3X/4jRDMEpyMxhmBqs7bHJMCbxKja4wSPaOsGBWk6AbdFBTtcXLC+nkcL1cxl7gtlJgZRGYZW7WO4g4LSkzdIHvTcTpAkyekibfLGmhqe0Nd5ByoDOjj3bfeCyLHb5jG9Lh6gjreHNjMqw3uZvob+t8e0fZtlAzuqg3D5QpB7QLfXDbg+TDMIdtJJykZrj9JnuD5Y0EXMa1cZ8y5UUEfxaiAA65mloEEgwVJNtN+a5gOHylnq566hU8Q1GcTGYAZIOUCNABa/n3PNuSgKwSk9Usp0dUAMQOp5l/h5zphRyjjqnCo9KtRCowYiHBck/iYR06307Yl7o5Plwq1XVeGQO8ZZWmYjWC76WvBI1w+4j2UrgeJxLqCT7qLndvQX6trGB3xn9uyiC9zYAN0+cAmfQWwBxfF5nzEx0gQp2Bgm52t062xjoxOk4HN6y08lGlR4UBgS7vLsizDEC7MbXPnjTiCtaWco+c9WUBVYjuqef4ib45v7YlsjEoCeqekCPvDpgXHeLeuNIgAxJ+8Mua1iNCDYn6b6YvEnK8POa8IwEJ0Ux1EU2pqJAJhiCCfRRtvthwnKKtQEMztImQqiIWWDEmBl1DbfHDKmQDmI1AMQ9NTcg5LQT3vphk/N3dfBphKKdJyh7lhGpkWMbk6b6YvBw53myJw+VWeoz65abEAibFj7uVvQb7XKxeYI6wql3ADZQ2+wsLHQm0Hywbx/IYkKi5tJaXUHe2xjc/DCfh+YU+HrNTUgAAS1lmSewJtGus+l3Tzs0aM9QLlNBQhmf4wIiJMkwbTNoCkDUYpWejTK/wTm2W+U7g9VrbXP7YcTxCtCIsgQ2YkkZZnMwsCAZEnzBnGtTj4jw2AyiMtNiQJiGjXSLzvqcW47RX7Xw9N7+ErhZKlagGWBO9yAdQsnGfE8/U1Mik9dixBsDeRpNr/AAAwXQ46geHJamG4gsRnAAimJCAxdiZY6CJ9JU8ZQNOpcNTESA5sYNtb+ZBnQG2mLcZ2U8ocWVFlUiAII+czqdG23sRgNqmVgpUEk5vDQ9Kg3kgnQ31wO3NMqZcwLsbAGQLGJI2A1P8ATAPEc0ISC0BpAMGYm5nUCZsLY5Z7vDORrzHmWwAQdvOI8yCf0wKtdWzgEl9QDYEDYbm02PfYY5+pzQA5ACXNpAJJ7Aft54yqPULWVlI6piLbwDqT9exxZjU1yYcVUp1WVFDQWB3ALE3AGpAUESxjyw8VaYRVQwdFLNcMD/lkWgmLxGOU4WlUzZ3BW8KP9OsjSJBk4aFzYMpMLmvp0xDEbHS2t7747NGVSvTVg7u1QLaCIUN1CxEReJXWQxIx5wiq7ZmUtlMAuFK7kdMXN5v5d8YUQtg0mxIWMzGDBnMsLMSCB8bGdH4tiqFOoSDYExJu8tcagBd9cYk8kOXpFEJA6mmJu3fTzvfbXtjmeZccidIZ2L3csAd4lWABIMHWe84bc24kiQPfI0MdreV7GTsbY5go5bPUJab2HvE2gd50m/0xVUSizLM5l+7eNSWiDc7CMeofDAExNyy63jXz0+WC6ClAiuAAFlp77aa3+G98ePynMffME2LH3j/KLEjzOKO/XmAF3FliMxKqb22EEXkfph43txRRZpIuaQczEMCTrAU2k+cfTHKcZFRQakOFzSA/TGv9YgzcYs/JXqv/APLlaVIKsqUJYGAMvixAlryRPYY56yqCuZ+0dRnFV3IYdOYmAJ20ypE6EYJT274pj4SNUqNAjwhnLdzYWHy2vgLgeWAsATVCjMzVXhEBUX2zm3YyT20GfMedIjKvBlqdLKT1DwmNTMwPitYybGdOoXxnps82pp3fK/aArTzcSKtM5gq+IpDX1gAAlP5tAJlhjlOLrpVrPUBqM1QlkJMWFpiIECIEHTyOBeE5o3hmrVUnRTmUNUJ06PL+aYtvi45jM5FVQREESSYnpGcXi+UHbzx0a01orTBlqhMjqEqI3Csyzpc6Tb4DFEgBbrMQTBBWTlN9tNrxtc4me+XIAWvlIyQw3VgSDeNR6aYLTloLWqhLEEwpDTYHJN/QdptiedAHieNpKeoqX+9A9wXuTMHUdjGEvC81NQlWBcFr9Mi4vlgWEHWd98Z8y8Km9RVqNVjKudUzCM2aGBPvGIuD33jArUjWpFOHdgoBhD0CZktnFiYJF+22MXC3uzrdTjfaIBwyMSGgBmVpm6gx5EEEAdu4wWOKryjO0KwOXKOkkxMwJWOxOoPcYF43lLlg6gB0AswvtJm9zA6pI7aY1pe0TKSDTqZgNZjTUncAfEm+LZq7kXyevzbKsjNUgCCgYEXy6mzxYf1wLxnCcJxrZ1enS6TcKpkqL5iwLgny3HnhVS55UquEp0qZZmyxmJERczNo+ZkfDpuB4KkXzVa9OlUkEnLYidvukQbn88dJutAafsai0Q5INM2DBslgYKqs5mk73OlsCjkqIuYKEY2CyQbWM5h027sZgWx7zpya0UXqWBCu6qtpzdIkiDse7HfEXkGhNdxVJsGyt8CNtxbyjF2cKVBSSHemispnMbtMzMge9PyAGE3tJzYO0ArBABtoDoN/lp646CrwVVRORGXQzK+XYTaCbCdtcLn5T75qUqMySsRlEnWVPxmfLFRzPC8UWzZTqIEiSwEmx9Tt2xsOAqVagpkAEgaEmR3MdvT98dFw/A0FQEDRmsWAFtARufvRJtB74rxXMOllUFZhYgCCSFJgb7ScTSaThfZ1aImLEwGgktOgBNtdgN98TieKhhJExJBhoOgg29dIxjxXHsxDMDlzFgASIgNFyYPVGn0wIudipWLkamdRmgnRQTJI2sb2wVWnxQLswZyIuYiD572No8sE+zJFQ1Gbq6lAvpKaDtvb0wCvJqrh2JhSdNZMxFrjvhxwVBeHogEgfekmBqYJaPTXyw8I1q8DcgAkEgBAY6QRafM/Qk74C42qFqjIB0MVzD3SRIlfxLNgNwMb1vaFcpCt0gACIbN09RGsHXX7vxwq5fDmrWa0kLTuUyibEfArY99DgphQ47pnwGYxLMzlZP4oEwJNpk/oZy/mNOtKVKa02mRfpi0DWSYn17YUZxGWIzmMgJaAukmb99bWxvT5MAmaLkffBXbVb9Ri2UGbfHGM8Ze4eVOWdspAOws1io9T22A88B1eT9eefeMmNdLhTNvXG3A81D05uCpg3keROl5t8fPFK/OEkKAYtIJAiTNvXvtjz9WfauWWWUfQeWcTwtZiKatAksfB969iSTczpY/nhpzHggaNQKM5YdKVWATNYqOkCOoD42xzXCe0TKf4sNFsh6CoEkWA6dxHlinPPa81x4VKEW2eTJ1mLbaaXvtj07mm64+j7RVfGyV8pPuykWYEWJFgANox1fLeYU8kVAoJNs1mAuusSRM9okd7IOZV04dVY1/FZ9FUKoyjXMo6lIMCDcxgVOZvUQz0qCMpJIB+B1/WNMcrrHLiLuHfEcOGLKJtJgnMQDcx8/dIk3wC1GozMKdcx+AopF7hQBbvpF5wPwPEy6IA71CbhZaB/wB2k/H1ww5lxy05FPpdozHeQPdJgDcmdsamVqWqrSqopSoCFHUQdp06YNje8zbAfH8wA4d3BvmRQL7wCd5J6TqB54J4zmr1UGfURcCCYJBExAOn56m45oBEAUQrHqYHKWEqRIt1SuoGsYvdKQU+EkQQ5Kk9MZbAhVHUBBJEnUSD2xnyXmDUmdmLKfEKnJDLYaLOoGYGfSMFe1XLzUan4akKRJIMFqgtJGog/wDkTtJJ5VycnIjMliTLMAwBmSB70NCwSNticbnMMdmvLarZuvrQWDZAQAfw3lZg2B32x6eHpGp/DoBm3XKxkiYLCNRpMAadsecJQKkIB6BhY3F2gGbSctt4J0x7x7Giz03UhmFl0Zgd1Np7wI3Bwbe8XwvEIwKLQSjIzIhVGvvIAsDN5Da2wTwgPUAwYCGWFiJGoJYExpJAg6aYSJWOQ9BDfgYEmNLQvQdYBvc98X4nnbJJZTb3gVYXEqATYqwXsZj1xVdEOKbwslNKQXNmqGoJNpnIbhdrC5k74B41gItOVgSIMhDqTAm37bYU8Pzt2OVsrUyMpV5zGCTrInTTWZw3rsCTGeT90ywEAzlIKgkAEQdJ9MQJavPMvUiOWmwzggLrpBDG5Go1+Zf+MSJIXKYlekXMxK+8psTJtA2F8XHC0RdGUE3IekT6gH3Jg7d8LuO5dxAIemCRcLfb+UMZgAQRp8r0VrcyouDJTPIAym4tq46QQbWveIxVuBQwUqoRqQSREX6mK7zIi/xiS+C4GRNXhhnjodQdSSASQSZEuT1EdQOwGNOXeA+gdcpMgkRmnWRLabTefLFNBKXLJdZJCEjNI2m2uWBuTaI74K4riaavlBpygYnKwvpoCIUWG7EDUTgvmaU6NMy9IFlnw2qkOYFspgZPLzvOxV8poFhmKgsSYhpGsT7ultddTiDTw1ckxZu1wR285OgHmdrUrLA6wCXUwJ1GhAFwYETOsdsMKfErQGd8hYfePWqzKsYJvFheRqcKeEqqzF2VrHKZlYKmAoN/EZliTACgQMABwXKWzEAMKS2UkCewE26j5X10xvwbNTXIFXKjmIWWZh7zRoJ0n1iNcbV+aBDJYqQWgLE+c7AfHbe+BeH9omSqQ41JhyCDYHKAptFxLHviUPeHJSmXagQAJqQBJE9R94Fvhpc+eN6vFeNT8RSc4AKkkid1kyWEWAPl5Y5k+0hFRhSIEJpFp1sLdxfyPpjCpzZ6eWCAEv0gxBiQCwBt5638ji9mXlHjGXiXR1KFrkGYIkb+gJBFpnB78GpIzBjPftNss6ecY2anVrFMoPhspu4ygT1EKTJUTfKD9MO/sVOkvV70raLA7QbnUa698eb5bztiudWhVGY1Kb0oOa6gnWJAt30B+PcxqaKtmBXSYfKAwEkxaYJPUCNtMd1zD2pVWI8KkxuMzIYBtEWCgGZBMC2sXwS3HIxAqNTogADKtPqZtyyqbdtxOm2O8b04DmHJRlHhsM1gC7jKB2iAWJbbaY7YE5dyseJLtBUSiAgkN94sdLXsO/ew7ZeR0q5AVGAVoUuSAVn3gACA2s95vhKvJT4tSmmem6OQFUklgoHUszNpsTvtbF14OPJfxnGGfCoqxgEAU+ksxElQo1MTfzsZwq4UVUHhuqqliACWAEEZQLEHKb31y7Yb8LxdOkzlFJqAkCo7EFSbEBSYBvc/XA3+Iu7BFCwR75E6gg/MTb44xxDLPb2jxZC5ZzGDGklexvYgQNdB3wx4fjlYAsQpgAr6awux1E4DrcKqoQYXpyzJWbyswNJtJid+5CoUwKlNmKmFCkCZLX91csRN/iMYvfbje+3QcQJk5c9IyWuQFtNwBABsOo2n4414NkpPmdCQhPSKhyhSJEXgCY2NzgFc9SVkWY5huWBzAHaDa5B1+Ww4CqFMdWc3Jix0jLFoW2SJtHljeHZ1x7HnKvaEK1NgE6pIBkgE2GV2mWgxHmIwRzDnCcQZMlxAhQFg3nMcvSQfut37HHOUKXui8ge7EidrQYnW/mLbFcQ9QKXFlDXBCuTcSFAM7FjNxrtGNtsa1ZgzBw5INogCbdTGxEm06d8cxzrk75CyEnWVM2Mggg7jfNPzx0PHcSyISjqqZS2Y2AuVK338jO2E/DUxxBArtmUGJWUBJuS4UQJW2kWGs4sGPLnbwmQBWeOp1uoiw6jvAvYQN5Jx0vD8BxQpr4gqFmGan0lQJuZsCZGp2kROKUTSQvRQBIUEFQV7i8xMwto0MzcYrzP7egU8RRKp0hS4UKABCJuBERv33xNnYj4/m/E0WH8GwsfeBbW6g7DT12xjxPF8QXLE+E8XQHOVG5JO/edz6nDEVuIrZqdILSUz1SwgzaGICTrZR5xOh1WhXtnKRAsCVzCDqjLY72nUd8UKeL9pkFPKpjYsPeVZJ7yJN52vczgSjxqqCzMASsdNRiAbksDHoIM+m+DP8B4cvmdCC0noYLI7wPLbETllOlWD01J1Ch5bq0kjSRqDAvEYzfkxnDG+dAqHFpcNw/iVXt0mb9ixkaXJiBHqMHrzFobOy0+kZhPu28vemfdk6xvbVOZQOs9FlEq0k5rWi41FyTp54A4vk1JwCuViDFlKy+8awfW8zJthMtrsJV4xqrgQcsxf/wDnYAfd1Fu2D+GCtADZglogjq7z5kgkYE4vklRIVCVF+ssCFn3ie2976anB3BU3SmXUFpIQAQCdC7XG7bg6euNKvwfKQzB3MQTsTlE3Pr5XtECcJOL5Q5quxIRVzEnW1yDF9Rf4xjoqXMwwZFBUKZLg5TABJUHsbf7r3wRUoKym0SL2Fli+gk3y4mxzPLuTrUeSCRlPSIUzci5gEXEna2HlPk6CM1xFlEai/rG8Yxor/EdunIhgL0mXuxI3Oskzf0jGi8YCBJIkHTXWAR2M/kMef5cst6jnnxdQbRrKvuAkerNA9J+P/GF/E1GuJYCdWMNJj3QPLGScPWDiC+UiwANibkbhZ3F73GGZWWJJKue06nW5EgDtpfGJqd0/s69nOaPUdVyVGALAq65SR6nTuLeRJBx1B5IFAKhQSSSIN4i0xK7ztpEY5jivafKGCp1aBryfP4W9Z2wqre0tfMR4zqXIYQYhhEwBpYX7wMejrjXU6LmXN34aoFVlLi7FiWCz3kCTEkj7sgdwQ6/thVJBelTbIwgqcjGofdYIpmoIt1dOmuOT47mjVSQ+xBDCBcXtfSA1j2PbAvG8U3hkqxmwgEHVgGj8QiCQDtOJLlVktW9oKnjuatOrDywcG1SQSZJ02Ii2/rhZwnEvqxkISCIaY7AqYMd/XBw4Yvmem5ViGmFmYaLgCYM/nE64y4PgXKwsOFIOZtf5hEbRGoxuU34Ti85Ei1EizLAEkxDDUsIInzEYF4rgstNmQt4dIqsECWZzLMDA6RAEG+DW5WXOQQBOYuSYSToLwFme+u273klNKQbNBciBnkSZFwNQI3NgcTskgP2Mp8UzqFpkpe7BgCIsM2szPeJx9C4qlRokeNxL1KpEFQFa0GQcxhb+cggaYRJzasrESZg5VQGxsLRc9zE7+mFtQshyk5ZjoYlshI0MiRNzE7WHa/y3IeUufHM4RJCkXZlDwRBbJAFwLidYxlxNPxgSzI6sLElSFB1MTqJ1ED88JxwYe5YmALwNfeBkjqNz397XE4rh0RC3iFElpzHKBPkNZJFvO22J1RrVW5zwhqAEp/0pLZcuVotcHRYzXOk2wBR4WmtoNIkC4VQYvYkq2oi0jQ74L4PnwphnVyQZUq05p0lRefKYEHXsLV4KlWy1Q2So1j4dM3Og6CWAaSBN5LC18ag6P2X5KeIq00VyVQ52dxDqUt/D6QDKkC4iDJMjBXPuIArVKJqNWVTkY1HJzXDdSyRCk+9Akg4Tez1V6FVKtRq6AkZahqU2mkFgjw8o970GgJNowH7Ve1lKpWapTNTKwIIKq7SIUkQcgGp7g6RYghlT5S/guKVNKVJRDDO1NIaBBziLnNJDG5Ai4xThvZfLTqV63FpKIZpU6fiEyZWHcqGbMdRp3EYD4f29qNTpotILRUyVZheSTnC2DH+WYiY0xlUfi+KU5VplUaekwrSIBBeAbXjUAmMELeLoAtmDlaYMxNyIA6mJiS82EgiwOBeY8xYw1OqpiARZjs0C14t8hfDziP8A0+4uoOviKfhwT7pybdvetvbT4Y04L/0sVHUVK95zQARK6yqxfTc23vjOvZXNVeIaqxNLqqT7o97QjqvETqO5GH3s37PcTUfxqxNJUv1feM+5BNhImYi2Oo5Fy6nR8REoogmUckEHKDZ5Eged9cC8750KsBIpowXMUNyfW5ABj1ibTipoF7R06VODSQswABVwAsmNV+safXC3wQwOZwDu97gCAokTqJ1JJwdxPDjMIJiLwf8ASFibCL2GpmdcY8RU+6jKAZznLOSb3O5sR6RpfFaUpJDNlMrkC5SqyYlhO4LSZ7Ce+NKaZF6nZnZAbdRW5LW+8SYjcCMZ/YgEUTMH35ieoMxtrJj1gbWxTi3GYZySSILKBABsBqB+uCFh4kLTLFhCzqNpEZYGsk6dh3sdSpKQJmCoIm2og3tqJOo0GFz8pp1nLCoUHvZPxRYwu0W74N43mdNXuIgdiIBJ7iDaYXSx0xwyl3piiEeorrmJMxlysR8DIHUdd/ri1KmNiy31Pa3rvrN7WwB9uQAZXkjqzMDoQJCqAZtIwPwvtBLCwInp8/L+n745/XlKx2DcXzpixAfOQxgHc6G2g7z2GPOG4tqigGxvYi+Ug6Aef9ycJGguckxIuSIncC3yxrSrN4gbwmYEqqm40BBBvaQSfrtj0zBvRp4y0f4mSXI6gWK3F8w2GpkeuCOScwVkZjCmxMAKsTfY6Am5Pe2Nk9nlqMS5JUnoQZg15gmLafeJAuAdIxjV9llSouWqyiNMsydLGRY2BUj9Ma22K4nmq3EEBiIKnMNCTvaDfsScPPZ1RURqg6hFyyqBEXPll1t+Ju2MV9jaBpipLCTLNUykH8SkLDKJAFibC0TgyhzPIgQZ0QgAdJAUG17aSQImfzxmRJPZLzDxKwUeI2YXy+6hiSzMdGEDUbDyOL0eWN0lWckXJUgAGSDAM6AT56bzhpUoUzmZgpIGaTUK675TF4ExpMb4G4tg4IpsVXUpKzG+U/5e+YCAZvGLpXnFcYaFMJSqzInM0LlG4UXuPkIWIOF3+OM1NRWIqQN7RJ2IMsLTmN7xtgCjyvxiVDzr7okROaSwvcT90CcWpcmqwQSmVDDEnLlWZSCRprBGpw7rvRgONdqJfId8qhiYE5ZO8ET38owE72AqkqNcqEGRazgiJGx19Zw+TlnSoVkzzlYSWA3CyNJEHQL564zPIaZ+4csKpAbKJk/ezEC2kXtuMZvTizcr7K0qq6nJRhXgAm5ICi09ibQw3ja7LlFaQQVLqVylVTMcogBgNGGwY/hEzbAvGcUtKkCeHplBOUD3+8zmDEZpt+4wNxfOEq0w1EkKDJSCGURdgZAfSDN7g+eLOeWuT7mFGqVD5HAFrG5IjKzLGVWItFmOWfVUOVnNl8EU2lsoVArZCwLK4MBYPxMgRBvbllSt4KzllmmlTZpKACZYQJY65phb6YYcbxLnh4Qq1ZouMxi+kFiIAPb0xq3ScB+J5PTp0nq1oWmpJsM5YrYTBGWNDqfljl/ttSqwp0hUyagkn3oHUNBbS97dzinGu6Ky8T4jZhCoakkGSZkaX0JnQjDHlgPuhArocvUIGU36ge46sxtfth3a7N/Zfjq1KstN2dKbMMwF1YSFz5Tcn00sdsO+d87c5i9R1pgFBDLlRbwCQJDxv1XGumKLwyVEDVYprKx4ZJEXPvBpUzAg7DyAxR6dNqYZVGYE3zmBAuSsxrAt2HxJslHtBVdiF8Wocqi7ECexEG2oJJ39cMeWS90YCBfVjMgXiAwsRINvrhLzDj67kqoK1WIBIFiBCg3E+XxOGdLiUoU5fKHeFCUgSuRb5RJky0sSLHNrhpNisx8UAs2ZjAUCcyiSSb5bXPlAA3xelThszMQPuILz3kCSSSRc6ZsbcMgn7Q9mfLAAIGUATAmNxpsO849cs51YE9MLEAXMwbEm1rD0mMBUcQ+frsp0URYXuY1018/PGHMaoJ6ozEnKs3tJJM+6B06+9p2xSnRAUnK4ySSzkRawVY72JI798K+Yc5VqigEAQQSQCcpMNbcHNEEnbzxAOnEGqpbscoJ28wRrcxtGK0qar73VFlBN8x0Yi8gRBk72OuB+Y8dkSKWxCD7wUbgndo1jtOA6HFMSLqQL5QIB2mBrcH+zh3KacQ6hGzMSZvAPwIOx8u2mFlXiCSJIgW2AnbKBaY7766YJ5px+aMoAUgG43J7ed/LthZwtWGXPdpGXQzAgT5+esD0xrTNOeU0VNVpUGA2ww1pdKkrYipAItANyB5TiYmFMTtB1sNhlMbTE4ntIg+yMYEiSPIzqPPzxMTGGiH2XrtfqPUwzXN4AInvfHacrQMbgGfFBm8jsfLyx7iY3Qs5jw6iokKonODYXGXQ98CcDfhb3uv8A+sfufniYmGIYcsoqvC0goABepIAiesD8gB8Bgf2gQF0UgFSrnKdJ7x388eYmJO6UpeoVzopIUVAAosAOqwGkXNvPDXhtI2KrbbfbHuJjnl3XHu5jnVQtTcMSQHgAmYExA+GHHs/RWVMCVpSDGhBsR2IxMTGp2reX/obWa1QbBVgeuuAuBUDxItP7NiYmM3vHO9yz2jpiKZgT4z7dgIwTwAisxFj4a/VmBx7iY3j2avd7yo5UqMtmLspIsSPDBgntO2C+AHTm+9a++nfExMa8BhxHDqFqsFUMCwBgSBBMA7Cw+WEXs8s8RmN2CMQTqCAwEHa2PcTER1i0wTSkAxBFv/bGFfMTCWtLNPnca4mJjJC4MTw1QnUEAeQjQeVhbywLzemACABBRwRH8uJiYo5biTcDaFttdQTgngUHTYb/APicTExrwjPmnvt/3x/4/wBPlgTjVAdbfeH5jHuJi+U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6" name="Picture 12" descr="http://peakwatch.typepad.com/.a/6a00d83452403c69e2017c344cbc6c970b-800wi"/>
          <p:cNvPicPr>
            <a:picLocks noChangeAspect="1" noChangeArrowheads="1"/>
          </p:cNvPicPr>
          <p:nvPr/>
        </p:nvPicPr>
        <p:blipFill>
          <a:blip r:embed="rId4" cstate="print"/>
          <a:srcRect/>
          <a:stretch>
            <a:fillRect/>
          </a:stretch>
        </p:blipFill>
        <p:spPr bwMode="auto">
          <a:xfrm>
            <a:off x="0" y="3048000"/>
            <a:ext cx="2590800" cy="2430305"/>
          </a:xfrm>
          <a:prstGeom prst="rect">
            <a:avLst/>
          </a:prstGeom>
          <a:noFill/>
        </p:spPr>
      </p:pic>
      <p:pic>
        <p:nvPicPr>
          <p:cNvPr id="31758" name="Picture 14" descr="http://media.npr.org/assets/img/2013/05/30/sumatra_deforestation1_custom-39040cba07f740c9627ec3f75c5fd0982029db73.jpg"/>
          <p:cNvPicPr>
            <a:picLocks noChangeAspect="1" noChangeArrowheads="1"/>
          </p:cNvPicPr>
          <p:nvPr/>
        </p:nvPicPr>
        <p:blipFill>
          <a:blip r:embed="rId5" cstate="print"/>
          <a:srcRect/>
          <a:stretch>
            <a:fillRect/>
          </a:stretch>
        </p:blipFill>
        <p:spPr bwMode="auto">
          <a:xfrm>
            <a:off x="0" y="0"/>
            <a:ext cx="4580611" cy="3048000"/>
          </a:xfrm>
          <a:prstGeom prst="rect">
            <a:avLst/>
          </a:prstGeom>
          <a:noFill/>
        </p:spPr>
      </p:pic>
      <p:pic>
        <p:nvPicPr>
          <p:cNvPr id="31760" name="Picture 16" descr="https://encrypted-tbn2.gstatic.com/images?q=tbn:ANd9GcQNbkqvafCuDm0DwPMsWsEdBQrcDYUF7p7-8hQlC-DcbLJHznfXsWPtrHqk"/>
          <p:cNvPicPr>
            <a:picLocks noChangeAspect="1" noChangeArrowheads="1"/>
          </p:cNvPicPr>
          <p:nvPr/>
        </p:nvPicPr>
        <p:blipFill>
          <a:blip r:embed="rId6" cstate="print"/>
          <a:srcRect/>
          <a:stretch>
            <a:fillRect/>
          </a:stretch>
        </p:blipFill>
        <p:spPr bwMode="auto">
          <a:xfrm>
            <a:off x="0" y="4829694"/>
            <a:ext cx="3048000" cy="2028306"/>
          </a:xfrm>
          <a:prstGeom prst="rect">
            <a:avLst/>
          </a:prstGeom>
          <a:noFill/>
        </p:spPr>
      </p:pic>
      <p:pic>
        <p:nvPicPr>
          <p:cNvPr id="31762" name="Picture 18" descr="http://www.ecovelo.info/images/traffic-smog-bw.jpg"/>
          <p:cNvPicPr>
            <a:picLocks noChangeAspect="1" noChangeArrowheads="1"/>
          </p:cNvPicPr>
          <p:nvPr/>
        </p:nvPicPr>
        <p:blipFill>
          <a:blip r:embed="rId7" cstate="print"/>
          <a:srcRect/>
          <a:stretch>
            <a:fillRect/>
          </a:stretch>
        </p:blipFill>
        <p:spPr bwMode="auto">
          <a:xfrm>
            <a:off x="3048000" y="5410200"/>
            <a:ext cx="3200400" cy="2105006"/>
          </a:xfrm>
          <a:prstGeom prst="rect">
            <a:avLst/>
          </a:prstGeom>
          <a:noFill/>
        </p:spPr>
      </p:pic>
      <p:pic>
        <p:nvPicPr>
          <p:cNvPr id="31746" name="Picture 2" descr="http://upload.wikimedia.org/wikipedia/commons/5/52/Annual_world_greenhouse_gas_emissions%2C_in_2005%2C_by_sector.png"/>
          <p:cNvPicPr>
            <a:picLocks noChangeAspect="1" noChangeArrowheads="1"/>
          </p:cNvPicPr>
          <p:nvPr/>
        </p:nvPicPr>
        <p:blipFill>
          <a:blip r:embed="rId8" cstate="print"/>
          <a:srcRect/>
          <a:stretch>
            <a:fillRect/>
          </a:stretch>
        </p:blipFill>
        <p:spPr bwMode="auto">
          <a:xfrm>
            <a:off x="1828800" y="609600"/>
            <a:ext cx="5498841" cy="518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Hydrosphere</a:t>
            </a:r>
            <a:endParaRPr lang="en-US" dirty="0"/>
          </a:p>
        </p:txBody>
      </p:sp>
      <p:sp>
        <p:nvSpPr>
          <p:cNvPr id="3" name="Content Placeholder 2"/>
          <p:cNvSpPr>
            <a:spLocks noGrp="1"/>
          </p:cNvSpPr>
          <p:nvPr>
            <p:ph sz="quarter" idx="1"/>
          </p:nvPr>
        </p:nvSpPr>
        <p:spPr/>
        <p:txBody>
          <a:bodyPr/>
          <a:lstStyle/>
          <a:p>
            <a:r>
              <a:rPr lang="en-US" dirty="0" smtClean="0"/>
              <a:t>Fresh water is a BIG concern</a:t>
            </a:r>
          </a:p>
          <a:p>
            <a:r>
              <a:rPr lang="en-US" dirty="0" smtClean="0"/>
              <a:t>Sea level rise</a:t>
            </a:r>
            <a:endParaRPr lang="en-US" dirty="0"/>
          </a:p>
        </p:txBody>
      </p:sp>
      <p:pic>
        <p:nvPicPr>
          <p:cNvPr id="32772" name="Picture 4" descr="http://earth.rice.edu/mtpe/hydro/hydrosphere/hot/freshwater/WaterPie-Chart.jpg"/>
          <p:cNvPicPr>
            <a:picLocks noChangeAspect="1" noChangeArrowheads="1"/>
          </p:cNvPicPr>
          <p:nvPr/>
        </p:nvPicPr>
        <p:blipFill>
          <a:blip r:embed="rId2" cstate="print"/>
          <a:srcRect/>
          <a:stretch>
            <a:fillRect/>
          </a:stretch>
        </p:blipFill>
        <p:spPr bwMode="auto">
          <a:xfrm>
            <a:off x="228600" y="2819400"/>
            <a:ext cx="4738424" cy="3381375"/>
          </a:xfrm>
          <a:prstGeom prst="rect">
            <a:avLst/>
          </a:prstGeom>
          <a:noFill/>
        </p:spPr>
      </p:pic>
      <p:pic>
        <p:nvPicPr>
          <p:cNvPr id="32774" name="Picture 6" descr="http://www.globalwarmingart.com/images/f/fa/Eastern_USA_Sea_Level_Risks.png"/>
          <p:cNvPicPr>
            <a:picLocks noChangeAspect="1" noChangeArrowheads="1"/>
          </p:cNvPicPr>
          <p:nvPr/>
        </p:nvPicPr>
        <p:blipFill>
          <a:blip r:embed="rId3" cstate="print"/>
          <a:srcRect/>
          <a:stretch>
            <a:fillRect/>
          </a:stretch>
        </p:blipFill>
        <p:spPr bwMode="auto">
          <a:xfrm>
            <a:off x="5257800" y="2667000"/>
            <a:ext cx="3581400" cy="35879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shwater-availability-groundwater-and-river-flow_a39a.jpg"/>
          <p:cNvPicPr>
            <a:picLocks noChangeAspect="1"/>
          </p:cNvPicPr>
          <p:nvPr/>
        </p:nvPicPr>
        <p:blipFill>
          <a:blip r:embed="rId2" cstate="print"/>
          <a:stretch>
            <a:fillRect/>
          </a:stretch>
        </p:blipFill>
        <p:spPr>
          <a:xfrm>
            <a:off x="304800" y="-228600"/>
            <a:ext cx="8458200" cy="645898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441</TotalTime>
  <Words>344</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Georgia</vt:lpstr>
      <vt:lpstr>Wingdings</vt:lpstr>
      <vt:lpstr>Wingdings 2</vt:lpstr>
      <vt:lpstr>Civic</vt:lpstr>
      <vt:lpstr>Earth Day!</vt:lpstr>
      <vt:lpstr>“Goldilocks Principle”</vt:lpstr>
      <vt:lpstr>PowerPoint Presentation</vt:lpstr>
      <vt:lpstr>So Earth is something special</vt:lpstr>
      <vt:lpstr>Changes to the Atmosphere</vt:lpstr>
      <vt:lpstr>PowerPoint Presentation</vt:lpstr>
      <vt:lpstr>PowerPoint Presentation</vt:lpstr>
      <vt:lpstr>Changes to the Hydrosphere</vt:lpstr>
      <vt:lpstr>PowerPoint Presentation</vt:lpstr>
      <vt:lpstr>PowerPoint Presentation</vt:lpstr>
      <vt:lpstr>Changes to the geosphere</vt:lpstr>
      <vt:lpstr>PowerPoint Presentation</vt:lpstr>
      <vt:lpstr>Changes to the biosphere</vt:lpstr>
      <vt:lpstr>Extinction rates are troublesome</vt:lpstr>
      <vt:lpstr>PowerPoint Presentation</vt:lpstr>
      <vt:lpstr>PowerPoint Presentation</vt:lpstr>
      <vt:lpstr>But why is biodiversity important?</vt:lpstr>
      <vt:lpstr>Uhh oh, why did you have to bum us out?</vt:lpstr>
      <vt:lpstr>PowerPoint Presentation</vt:lpstr>
      <vt:lpstr>How can you help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dc:title>
  <dc:creator>rfinger</dc:creator>
  <cp:lastModifiedBy>Rebecca Finger</cp:lastModifiedBy>
  <cp:revision>3</cp:revision>
  <dcterms:created xsi:type="dcterms:W3CDTF">2014-04-21T19:33:58Z</dcterms:created>
  <dcterms:modified xsi:type="dcterms:W3CDTF">2016-02-18T15:46:38Z</dcterms:modified>
</cp:coreProperties>
</file>